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2"/>
  </p:notesMasterIdLst>
  <p:sldIdLst>
    <p:sldId id="257" r:id="rId2"/>
    <p:sldId id="264" r:id="rId3"/>
    <p:sldId id="265" r:id="rId4"/>
    <p:sldId id="266" r:id="rId5"/>
    <p:sldId id="268" r:id="rId6"/>
    <p:sldId id="269" r:id="rId7"/>
    <p:sldId id="270" r:id="rId8"/>
    <p:sldId id="261" r:id="rId9"/>
    <p:sldId id="258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9" autoAdjust="0"/>
    <p:restoredTop sz="94660"/>
  </p:normalViewPr>
  <p:slideViewPr>
    <p:cSldViewPr>
      <p:cViewPr>
        <p:scale>
          <a:sx n="91" d="100"/>
          <a:sy n="91" d="100"/>
        </p:scale>
        <p:origin x="-5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9"/>
  <c:chart>
    <c:autoTitleDeleted val="1"/>
    <c:plotArea>
      <c:layout>
        <c:manualLayout>
          <c:layoutTarget val="inner"/>
          <c:xMode val="edge"/>
          <c:yMode val="edge"/>
          <c:x val="0.13647900262467189"/>
          <c:y val="3.3031250000000033E-2"/>
          <c:w val="0.60471669947506568"/>
          <c:h val="0.6042202263779528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Vigorous +</c:v>
                </c:pt>
              </c:strCache>
            </c:strRef>
          </c:tx>
          <c:cat>
            <c:strRef>
              <c:f>Sheet1!$A$2:$A$9</c:f>
              <c:strCache>
                <c:ptCount val="7"/>
                <c:pt idx="0">
                  <c:v>Sunday</c:v>
                </c:pt>
                <c:pt idx="1">
                  <c:v>Monday</c:v>
                </c:pt>
                <c:pt idx="2">
                  <c:v>Tuesday</c:v>
                </c:pt>
                <c:pt idx="3">
                  <c:v>Wednesday</c:v>
                </c:pt>
                <c:pt idx="4">
                  <c:v>Thursday</c:v>
                </c:pt>
                <c:pt idx="5">
                  <c:v>Friday</c:v>
                </c:pt>
                <c:pt idx="6">
                  <c:v>Saturday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</c:v>
                </c:pt>
                <c:pt idx="1">
                  <c:v>10</c:v>
                </c:pt>
                <c:pt idx="2">
                  <c:v>10</c:v>
                </c:pt>
                <c:pt idx="3">
                  <c:v>15</c:v>
                </c:pt>
                <c:pt idx="4">
                  <c:v>5</c:v>
                </c:pt>
                <c:pt idx="5">
                  <c:v>10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Vigorous</c:v>
                </c:pt>
              </c:strCache>
            </c:strRef>
          </c:tx>
          <c:cat>
            <c:strRef>
              <c:f>Sheet1!$A$2:$A$9</c:f>
              <c:strCache>
                <c:ptCount val="7"/>
                <c:pt idx="0">
                  <c:v>Sunday</c:v>
                </c:pt>
                <c:pt idx="1">
                  <c:v>Monday</c:v>
                </c:pt>
                <c:pt idx="2">
                  <c:v>Tuesday</c:v>
                </c:pt>
                <c:pt idx="3">
                  <c:v>Wednesday</c:v>
                </c:pt>
                <c:pt idx="4">
                  <c:v>Thursday</c:v>
                </c:pt>
                <c:pt idx="5">
                  <c:v>Friday</c:v>
                </c:pt>
                <c:pt idx="6">
                  <c:v>Saturday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10</c:v>
                </c:pt>
                <c:pt idx="1">
                  <c:v>60</c:v>
                </c:pt>
                <c:pt idx="2">
                  <c:v>58</c:v>
                </c:pt>
                <c:pt idx="3">
                  <c:v>35</c:v>
                </c:pt>
                <c:pt idx="4">
                  <c:v>47</c:v>
                </c:pt>
                <c:pt idx="5">
                  <c:v>69</c:v>
                </c:pt>
                <c:pt idx="6">
                  <c:v>85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Moderate</c:v>
                </c:pt>
              </c:strCache>
            </c:strRef>
          </c:tx>
          <c:cat>
            <c:strRef>
              <c:f>Sheet1!$A$2:$A$9</c:f>
              <c:strCache>
                <c:ptCount val="7"/>
                <c:pt idx="0">
                  <c:v>Sunday</c:v>
                </c:pt>
                <c:pt idx="1">
                  <c:v>Monday</c:v>
                </c:pt>
                <c:pt idx="2">
                  <c:v>Tuesday</c:v>
                </c:pt>
                <c:pt idx="3">
                  <c:v>Wednesday</c:v>
                </c:pt>
                <c:pt idx="4">
                  <c:v>Thursday</c:v>
                </c:pt>
                <c:pt idx="5">
                  <c:v>Friday</c:v>
                </c:pt>
                <c:pt idx="6">
                  <c:v>Saturday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15</c:v>
                </c:pt>
                <c:pt idx="1">
                  <c:v>10</c:v>
                </c:pt>
                <c:pt idx="2">
                  <c:v>30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45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Easy</c:v>
                </c:pt>
              </c:strCache>
            </c:strRef>
          </c:tx>
          <c:cat>
            <c:strRef>
              <c:f>Sheet1!$A$2:$A$9</c:f>
              <c:strCache>
                <c:ptCount val="7"/>
                <c:pt idx="0">
                  <c:v>Sunday</c:v>
                </c:pt>
                <c:pt idx="1">
                  <c:v>Monday</c:v>
                </c:pt>
                <c:pt idx="2">
                  <c:v>Tuesday</c:v>
                </c:pt>
                <c:pt idx="3">
                  <c:v>Wednesday</c:v>
                </c:pt>
                <c:pt idx="4">
                  <c:v>Thursday</c:v>
                </c:pt>
                <c:pt idx="5">
                  <c:v>Friday</c:v>
                </c:pt>
                <c:pt idx="6">
                  <c:v>Saturday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15</c:v>
                </c:pt>
                <c:pt idx="3">
                  <c:v>50</c:v>
                </c:pt>
                <c:pt idx="4">
                  <c:v>35</c:v>
                </c:pt>
                <c:pt idx="5">
                  <c:v>20</c:v>
                </c:pt>
                <c:pt idx="6">
                  <c:v>26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Very Easy</c:v>
                </c:pt>
              </c:strCache>
            </c:strRef>
          </c:tx>
          <c:cat>
            <c:strRef>
              <c:f>Sheet1!$A$2:$A$9</c:f>
              <c:strCache>
                <c:ptCount val="7"/>
                <c:pt idx="0">
                  <c:v>Sunday</c:v>
                </c:pt>
                <c:pt idx="1">
                  <c:v>Monday</c:v>
                </c:pt>
                <c:pt idx="2">
                  <c:v>Tuesday</c:v>
                </c:pt>
                <c:pt idx="3">
                  <c:v>Wednesday</c:v>
                </c:pt>
                <c:pt idx="4">
                  <c:v>Thursday</c:v>
                </c:pt>
                <c:pt idx="5">
                  <c:v>Friday</c:v>
                </c:pt>
                <c:pt idx="6">
                  <c:v>Saturday</c:v>
                </c:pt>
              </c:strCache>
            </c:strRef>
          </c:cat>
          <c:val>
            <c:numRef>
              <c:f>Sheet1!$F$2:$F$9</c:f>
              <c:numCache>
                <c:formatCode>General</c:formatCode>
                <c:ptCount val="8"/>
                <c:pt idx="0">
                  <c:v>120</c:v>
                </c:pt>
                <c:pt idx="1">
                  <c:v>135</c:v>
                </c:pt>
                <c:pt idx="2">
                  <c:v>149</c:v>
                </c:pt>
                <c:pt idx="3">
                  <c:v>156</c:v>
                </c:pt>
                <c:pt idx="4">
                  <c:v>182</c:v>
                </c:pt>
                <c:pt idx="5">
                  <c:v>202</c:v>
                </c:pt>
                <c:pt idx="6">
                  <c:v>200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Sleeping</c:v>
                </c:pt>
              </c:strCache>
            </c:strRef>
          </c:tx>
          <c:cat>
            <c:strRef>
              <c:f>Sheet1!$A$2:$A$9</c:f>
              <c:strCache>
                <c:ptCount val="7"/>
                <c:pt idx="0">
                  <c:v>Sunday</c:v>
                </c:pt>
                <c:pt idx="1">
                  <c:v>Monday</c:v>
                </c:pt>
                <c:pt idx="2">
                  <c:v>Tuesday</c:v>
                </c:pt>
                <c:pt idx="3">
                  <c:v>Wednesday</c:v>
                </c:pt>
                <c:pt idx="4">
                  <c:v>Thursday</c:v>
                </c:pt>
                <c:pt idx="5">
                  <c:v>Friday</c:v>
                </c:pt>
                <c:pt idx="6">
                  <c:v>Saturday</c:v>
                </c:pt>
              </c:strCache>
            </c:strRef>
          </c:cat>
          <c:val>
            <c:numRef>
              <c:f>Sheet1!$G$2:$G$9</c:f>
              <c:numCache>
                <c:formatCode>General</c:formatCode>
                <c:ptCount val="8"/>
                <c:pt idx="0">
                  <c:v>400</c:v>
                </c:pt>
                <c:pt idx="1">
                  <c:v>300</c:v>
                </c:pt>
                <c:pt idx="2">
                  <c:v>310</c:v>
                </c:pt>
                <c:pt idx="3">
                  <c:v>320</c:v>
                </c:pt>
                <c:pt idx="4">
                  <c:v>410</c:v>
                </c:pt>
                <c:pt idx="5">
                  <c:v>350</c:v>
                </c:pt>
                <c:pt idx="6">
                  <c:v>385</c:v>
                </c:pt>
              </c:numCache>
            </c:numRef>
          </c:val>
        </c:ser>
        <c:axId val="151097344"/>
        <c:axId val="151098880"/>
      </c:barChart>
      <c:catAx>
        <c:axId val="151097344"/>
        <c:scaling>
          <c:orientation val="minMax"/>
        </c:scaling>
        <c:axPos val="b"/>
        <c:tickLblPos val="nextTo"/>
        <c:crossAx val="151098880"/>
        <c:crosses val="autoZero"/>
        <c:auto val="1"/>
        <c:lblAlgn val="ctr"/>
        <c:lblOffset val="100"/>
      </c:catAx>
      <c:valAx>
        <c:axId val="151098880"/>
        <c:scaling>
          <c:orientation val="minMax"/>
        </c:scaling>
        <c:axPos val="l"/>
        <c:majorGridlines/>
        <c:numFmt formatCode="General" sourceLinked="1"/>
        <c:tickLblPos val="nextTo"/>
        <c:crossAx val="1510973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05353-91E6-4329-8196-91510C3D206C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6B456-DFC8-4202-82B7-238E44F5F0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6B456-DFC8-4202-82B7-238E44F5F0D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6B456-DFC8-4202-82B7-238E44F5F0D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6B456-DFC8-4202-82B7-238E44F5F0D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6B456-DFC8-4202-82B7-238E44F5F0D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6B456-DFC8-4202-82B7-238E44F5F0D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6B456-DFC8-4202-82B7-238E44F5F0D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6B456-DFC8-4202-82B7-238E44F5F0D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6B456-DFC8-4202-82B7-238E44F5F0D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6B456-DFC8-4202-82B7-238E44F5F0D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6B456-DFC8-4202-82B7-238E44F5F0D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62D1A5F-3698-4051-81DF-08A8BA836148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A5B32E1-DDCA-4FFD-9FDF-218B0B8B1A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humankinetics.files.wordpress.com/2009/10/obese-kid.jpe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freespiritgirl.com/Editor/assets/jump-for-joy-7227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1" y="228601"/>
            <a:ext cx="8610600" cy="64008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04800" y="1447800"/>
            <a:ext cx="8610600" cy="4478149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500" b="1" spc="10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“Dare </a:t>
            </a:r>
            <a:endParaRPr lang="en-US" sz="9500" b="1" spc="100" dirty="0">
              <a:solidFill>
                <a:srgbClr val="CC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9500" b="1" spc="10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2 </a:t>
            </a:r>
          </a:p>
          <a:p>
            <a:r>
              <a:rPr lang="en-US" sz="9500" b="1" spc="10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Compare”</a:t>
            </a:r>
            <a:endParaRPr lang="en-US" sz="9500" b="1" spc="100" dirty="0">
              <a:solidFill>
                <a:srgbClr val="CC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200" y="58674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Pamela Malone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www.energiseforlife.com/images/blogimages/girl_jump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124200"/>
            <a:ext cx="2804810" cy="299604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62000" y="457200"/>
            <a:ext cx="7924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Look at your results…with nearly 50% of young people aged 12-21 not getting their vigorous activity on a regular basis, are you one of them? Only 19 % of all high school students are physically active for 20 minutes or more in physical education classes every day during the school week.</a:t>
            </a:r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Are you on the path to become like more than 60% of adults that don't get the recommended amount of regular physical activity.  Worse yet, 25% of all adults are not active at all!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9200" y="320040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Start your healthy activity habits now!  </a:t>
            </a:r>
            <a:endParaRPr lang="en-US" sz="4800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685800"/>
            <a:ext cx="7696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Childhood obesity has tripled in the United States over the past thirty years, and today one in three children are considered overweight or obese.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There are several factors that can be considered cause to this, however the biggest contributing factor is lack of physical activity.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This “Dare 2 Compare” program is designed for you to evaluate yourself and your activity levels as recommended by the National Association for Sport and Physical Education (NASPE).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160770" name="Picture 2" descr="http://www.norcalblogs.com/reasons_why/archives/Fat%20Kids%20Newswee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657600"/>
            <a:ext cx="2247900" cy="2605520"/>
          </a:xfrm>
          <a:prstGeom prst="rect">
            <a:avLst/>
          </a:prstGeom>
          <a:noFill/>
        </p:spPr>
      </p:pic>
      <p:pic>
        <p:nvPicPr>
          <p:cNvPr id="160772" name="Picture 4" descr="http://humankinetics.files.wordpress.com/2009/10/obese-kid.jpeg?w=200&amp;h=13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810000"/>
            <a:ext cx="2668718" cy="1774699"/>
          </a:xfrm>
          <a:prstGeom prst="rect">
            <a:avLst/>
          </a:prstGeom>
          <a:noFill/>
        </p:spPr>
      </p:pic>
      <p:pic>
        <p:nvPicPr>
          <p:cNvPr id="160774" name="Picture 6" descr="http://jamesramsden.files.wordpress.com/2010/06/obese-child-saidaonli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3810000"/>
            <a:ext cx="2984500" cy="17907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According to the Centers for Disease Control and Prevention (CDC) children should participate in at least 60 minutes of moderate to vigorous physical activity each day.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6764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Do you think you are vigorously active at least 60 minutes a day as recommended?</a:t>
            </a:r>
            <a:endParaRPr lang="en-US" dirty="0"/>
          </a:p>
        </p:txBody>
      </p:sp>
      <p:pic>
        <p:nvPicPr>
          <p:cNvPr id="163842" name="Picture 2" descr="Raising Active Kids Encouraging Kids 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362200"/>
            <a:ext cx="1905000" cy="2476500"/>
          </a:xfrm>
          <a:prstGeom prst="rect">
            <a:avLst/>
          </a:prstGeom>
          <a:noFill/>
        </p:spPr>
      </p:pic>
      <p:pic>
        <p:nvPicPr>
          <p:cNvPr id="163844" name="Picture 4" descr="Fun Exercise Facts: How Far Is It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733800"/>
            <a:ext cx="2209800" cy="2872740"/>
          </a:xfrm>
          <a:prstGeom prst="rect">
            <a:avLst/>
          </a:prstGeom>
          <a:noFill/>
        </p:spPr>
      </p:pic>
      <p:pic>
        <p:nvPicPr>
          <p:cNvPr id="163846" name="Picture 6" descr="Teenage Fitness Active Teen Party Gam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2438400"/>
            <a:ext cx="1981200" cy="2575560"/>
          </a:xfrm>
          <a:prstGeom prst="rect">
            <a:avLst/>
          </a:prstGeom>
          <a:noFill/>
        </p:spPr>
      </p:pic>
      <p:pic>
        <p:nvPicPr>
          <p:cNvPr id="163848" name="Picture 8" descr="Adventure Vacations Adventure Holiday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3810000"/>
            <a:ext cx="1905000" cy="24765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63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163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163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63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85801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By using the  </a:t>
            </a:r>
            <a:r>
              <a:rPr lang="en-US" b="1" i="1" dirty="0" smtClean="0"/>
              <a:t>Polar Active </a:t>
            </a:r>
            <a:r>
              <a:rPr lang="en-US" dirty="0" smtClean="0"/>
              <a:t>activity monitor  you will be able to determine just how well you are doing at meeting your 60 minutes of vigorous activity per day!  </a:t>
            </a:r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533400" y="388620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You will be able to measure your daily activities, including calories burned, active steps and time spent in each activity zone – ranging from easy to vigorous.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27432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This activity monitor looks similar to a watch and will measure and record your physical activity level for 24 hours a day and 7 days a week! By using arm movement and accelerometer technology, your every move will be recorded 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72353" y="1828800"/>
            <a:ext cx="3445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DARE 2 COMPARE! </a:t>
            </a:r>
            <a:endParaRPr lang="en-US" sz="2800" dirty="0"/>
          </a:p>
        </p:txBody>
      </p:sp>
      <p:pic>
        <p:nvPicPr>
          <p:cNvPr id="178178" name="Picture 2" descr="http://secure.campaigner.com/accountsmedia/3125/4143_footer.jpg"/>
          <p:cNvPicPr>
            <a:picLocks noChangeAspect="1" noChangeArrowheads="1"/>
          </p:cNvPicPr>
          <p:nvPr/>
        </p:nvPicPr>
        <p:blipFill>
          <a:blip r:embed="rId3" cstate="print"/>
          <a:srcRect l="57000" t="10416" r="5000" b="6250"/>
          <a:stretch>
            <a:fillRect/>
          </a:stretch>
        </p:blipFill>
        <p:spPr bwMode="auto">
          <a:xfrm>
            <a:off x="6400800" y="4495800"/>
            <a:ext cx="1954530" cy="2057400"/>
          </a:xfrm>
          <a:prstGeom prst="rect">
            <a:avLst/>
          </a:prstGeom>
          <a:noFill/>
        </p:spPr>
      </p:pic>
      <p:pic>
        <p:nvPicPr>
          <p:cNvPr id="178180" name="Picture 4" descr="http://secure.campaigner.com/accountsmedia/3125/4143_footer.jpg"/>
          <p:cNvPicPr>
            <a:picLocks noChangeAspect="1" noChangeArrowheads="1"/>
          </p:cNvPicPr>
          <p:nvPr/>
        </p:nvPicPr>
        <p:blipFill>
          <a:blip r:embed="rId3" cstate="print"/>
          <a:srcRect l="6000" t="12499" r="51000"/>
          <a:stretch>
            <a:fillRect/>
          </a:stretch>
        </p:blipFill>
        <p:spPr bwMode="auto">
          <a:xfrm>
            <a:off x="914400" y="4495800"/>
            <a:ext cx="2133600" cy="208398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17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1000"/>
                                        <p:tgtEl>
                                          <p:spTgt spid="178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2"/>
      <p:bldP spid="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609601"/>
            <a:ext cx="8077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The Polar Active Activity Monitor: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You will receive instant activity </a:t>
            </a:r>
            <a:r>
              <a:rPr lang="en-US" dirty="0"/>
              <a:t>feedback with an animated figure</a:t>
            </a:r>
            <a:br>
              <a:rPr lang="en-US" dirty="0"/>
            </a:br>
            <a:r>
              <a:rPr lang="en-US" dirty="0" smtClean="0"/>
              <a:t> The watch will also show </a:t>
            </a:r>
            <a:r>
              <a:rPr lang="en-US" dirty="0"/>
              <a:t>target and achieved time instantly in the activity </a:t>
            </a:r>
            <a:r>
              <a:rPr lang="en-US" dirty="0" smtClean="0"/>
              <a:t>bar.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24384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You will be able to compare your track steps, calories and time spent in five activity zones: very easy, easy, moderate, vigorous and vigorous+ from one day to the next.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3886200"/>
            <a:ext cx="7620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/>
              <a:t>Are You Ready for the Challenge?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pic>
        <p:nvPicPr>
          <p:cNvPr id="191496" name="Picture 8" descr="C:\Users\Pam\AppData\Local\Microsoft\Windows\Temporary Internet Files\Content.IE5\WOCK1670\MC90005698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505200"/>
            <a:ext cx="1524000" cy="232345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9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2" descr="http://www.polarusa.com/files/b2b/pe/accessories/active_quick_guide_poster_600px.gif?KeepThis=true&amp;TB_iframe=true&amp;height=620&amp;width=320&amp;modal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28600"/>
            <a:ext cx="3162300" cy="63246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57200" y="53340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These are the basic directions for using you activity monitor. </a:t>
            </a:r>
          </a:p>
          <a:p>
            <a:endParaRPr lang="en-US" dirty="0"/>
          </a:p>
          <a:p>
            <a:r>
              <a:rPr lang="en-US" b="1" dirty="0" smtClean="0"/>
              <a:t>Step 1 – </a:t>
            </a:r>
            <a:r>
              <a:rPr lang="en-US" dirty="0" smtClean="0"/>
              <a:t>Press the upper right corner button to enter the menu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133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Step 2 – </a:t>
            </a:r>
            <a:r>
              <a:rPr lang="en-US" dirty="0" smtClean="0"/>
              <a:t>Press the center right button to enter the diary command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28194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Step 3 - </a:t>
            </a:r>
            <a:r>
              <a:rPr lang="en-US" dirty="0" smtClean="0"/>
              <a:t>Press the center right button again to enter the selected day.  From here you may see you diary’s weekly view and your active time for the selected day.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4419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Step 4 – </a:t>
            </a:r>
            <a:r>
              <a:rPr lang="en-US" dirty="0" smtClean="0"/>
              <a:t>Press the upper right corner button and the lower right corner button to scroll through your activity results.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5562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Step 5 -  </a:t>
            </a:r>
            <a:r>
              <a:rPr lang="en-US" dirty="0" smtClean="0"/>
              <a:t>Press the lower left corner button to return to the previous view and the main menu.</a:t>
            </a:r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304800"/>
            <a:ext cx="7848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Your assignment for the next week is to record the results in minutes from the corresponding   zones.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Very Vigorous</a:t>
            </a:r>
          </a:p>
          <a:p>
            <a:pPr marL="342900" indent="-342900">
              <a:buAutoNum type="arabicParenR"/>
            </a:pPr>
            <a:r>
              <a:rPr lang="en-US" dirty="0" smtClean="0"/>
              <a:t>Vigorous</a:t>
            </a:r>
          </a:p>
          <a:p>
            <a:pPr marL="342900" indent="-342900">
              <a:buAutoNum type="arabicParenR"/>
            </a:pPr>
            <a:r>
              <a:rPr lang="en-US" dirty="0" smtClean="0"/>
              <a:t>Moderate</a:t>
            </a:r>
          </a:p>
          <a:p>
            <a:pPr marL="342900" indent="-342900">
              <a:buAutoNum type="arabicParenR"/>
            </a:pPr>
            <a:r>
              <a:rPr lang="en-US" dirty="0" smtClean="0"/>
              <a:t>Easy </a:t>
            </a:r>
          </a:p>
          <a:p>
            <a:pPr marL="342900" indent="-342900">
              <a:buAutoNum type="arabicParenR"/>
            </a:pPr>
            <a:r>
              <a:rPr lang="en-US" dirty="0" smtClean="0"/>
              <a:t>Very easy </a:t>
            </a:r>
          </a:p>
          <a:p>
            <a:pPr marL="342900" indent="-342900">
              <a:buAutoNum type="arabicParenR"/>
            </a:pPr>
            <a:r>
              <a:rPr lang="en-US" dirty="0" smtClean="0"/>
              <a:t>Sleeping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/>
            <a:endParaRPr lang="en-US" dirty="0" smtClean="0"/>
          </a:p>
          <a:p>
            <a:pPr marL="342900" indent="-342900">
              <a:buAutoNum type="arabicParenR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297180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Use the spreadsheet that you have been given, similar to the one below, to collect the data daily, otherwise it may become overwhelming if you wait for a whole week.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3962400"/>
          <a:ext cx="76962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Zone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</a:t>
                      </a:r>
                      <a:r>
                        <a:rPr lang="en-US" sz="1400" baseline="0" dirty="0" smtClean="0"/>
                        <a:t>  (what type?)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of minutes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Very vigorous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Vigorous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Easy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Very Easy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Sleeping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 descr="http://www.losangelesteentherapist.com/wp-content/uploads/2010/07/teenagers_jump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762000"/>
            <a:ext cx="2849191" cy="2120748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8" name="Picture 8" descr="http://www.ncppa.org/static/images/sub_publicPolicy.jpg"/>
          <p:cNvPicPr>
            <a:picLocks noChangeAspect="1" noChangeArrowheads="1"/>
          </p:cNvPicPr>
          <p:nvPr/>
        </p:nvPicPr>
        <p:blipFill>
          <a:blip r:embed="rId3" cstate="print"/>
          <a:srcRect l="31523"/>
          <a:stretch>
            <a:fillRect/>
          </a:stretch>
        </p:blipFill>
        <p:spPr bwMode="auto">
          <a:xfrm>
            <a:off x="533400" y="4191000"/>
            <a:ext cx="7924800" cy="2362200"/>
          </a:xfrm>
          <a:prstGeom prst="rect">
            <a:avLst/>
          </a:prstGeom>
          <a:noFill/>
        </p:spPr>
      </p:pic>
      <p:graphicFrame>
        <p:nvGraphicFramePr>
          <p:cNvPr id="11" name="Chart 10"/>
          <p:cNvGraphicFramePr/>
          <p:nvPr/>
        </p:nvGraphicFramePr>
        <p:xfrm>
          <a:off x="1371600" y="1295400"/>
          <a:ext cx="6096000" cy="330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Rectangle 11"/>
          <p:cNvSpPr/>
          <p:nvPr/>
        </p:nvSpPr>
        <p:spPr>
          <a:xfrm>
            <a:off x="609600" y="457200"/>
            <a:ext cx="762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How Does Your Week Compare?  </a:t>
            </a:r>
          </a:p>
          <a:p>
            <a:pPr algn="ctr"/>
            <a:r>
              <a:rPr lang="en-US" b="1" dirty="0" smtClean="0"/>
              <a:t>On the average do you have at least 60 minutes of vigorous activity per day?</a:t>
            </a:r>
            <a:endParaRPr 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healthyhabitswellness.net/images/brands/chiro/newsletter/body/girl.jumpin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676400"/>
            <a:ext cx="2844800" cy="21336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533400" y="381000"/>
            <a:ext cx="8153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After comparing your results…what are 3 recommendations or goals you can make for yourself to avoid becoming a statistic in the epidemic of childhood obesity? </a:t>
            </a:r>
            <a:endParaRPr lang="en-US" dirty="0"/>
          </a:p>
        </p:txBody>
      </p:sp>
      <p:pic>
        <p:nvPicPr>
          <p:cNvPr id="58372" name="Picture 4" descr="Physical Education Classes Pe Pe F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447800"/>
            <a:ext cx="2209800" cy="287274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57200" y="4267200"/>
            <a:ext cx="838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Your final project should have the following items:</a:t>
            </a:r>
          </a:p>
          <a:p>
            <a:pPr marL="342900" indent="-342900">
              <a:buAutoNum type="arabicParenR"/>
            </a:pPr>
            <a:r>
              <a:rPr lang="en-US" b="1" dirty="0" smtClean="0"/>
              <a:t>The raw data collection on a spreadsheet of your daily activity diary.</a:t>
            </a:r>
          </a:p>
          <a:p>
            <a:pPr marL="342900" indent="-342900">
              <a:buAutoNum type="arabicParenR"/>
            </a:pPr>
            <a:r>
              <a:rPr lang="en-US" b="1" dirty="0" smtClean="0"/>
              <a:t>The graphing of your data results in comparison with the NASPE guidelines for physical activity.</a:t>
            </a:r>
          </a:p>
          <a:p>
            <a:pPr marL="342900" indent="-342900">
              <a:buAutoNum type="arabicParenR"/>
            </a:pPr>
            <a:r>
              <a:rPr lang="en-US" b="1" dirty="0" smtClean="0"/>
              <a:t>A brief analysis of your findings and results </a:t>
            </a:r>
          </a:p>
          <a:p>
            <a:pPr marL="342900" indent="-342900">
              <a:buAutoNum type="arabicParenR"/>
            </a:pPr>
            <a:r>
              <a:rPr lang="en-US" b="1" dirty="0" smtClean="0"/>
              <a:t>List the three specific recommendations/goals for improving or maintaining your  activity levels and other positive behaviors (sleeping) .</a:t>
            </a:r>
          </a:p>
          <a:p>
            <a:pPr marL="342900" indent="-342900">
              <a:buAutoNum type="arabicParenR"/>
            </a:pPr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</p:txBody>
      </p:sp>
      <p:pic>
        <p:nvPicPr>
          <p:cNvPr id="58376" name="Picture 8" descr="Walking Bus Walking To School Walking 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447800"/>
            <a:ext cx="1905000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363</TotalTime>
  <Words>703</Words>
  <Application>Microsoft Office PowerPoint</Application>
  <PresentationFormat>On-screen Show (4:3)</PresentationFormat>
  <Paragraphs>69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Foundry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“Dare 2 Compare”</dc:title>
  <dc:creator>Pam</dc:creator>
  <cp:lastModifiedBy>Abigail</cp:lastModifiedBy>
  <cp:revision>42</cp:revision>
  <dcterms:created xsi:type="dcterms:W3CDTF">2010-12-30T00:31:43Z</dcterms:created>
  <dcterms:modified xsi:type="dcterms:W3CDTF">2011-05-26T15:15:40Z</dcterms:modified>
</cp:coreProperties>
</file>